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7afc05f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7afc05f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7afc05f3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7afc05f3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7afc05f3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7afc05f3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7afc05f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7afc05f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67afc05f3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67afc05f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67afc05f3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67afc05f3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7afc05f3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67afc05f3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67afc05f3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67afc05f3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67afc05f3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67afc05f3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7afc05f31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67afc05f31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66f390d32c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66f390d32c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7afc05f3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7afc05f3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7afc05f3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7afc05f3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67afc05f3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67afc05f3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67afc05f3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67afc05f3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67afc05f31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67afc05f31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67afc05f3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67afc05f3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67afc05f3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67afc05f3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7afc05f3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67afc05f3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67afc05f3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67afc05f3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7afc05f3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67afc05f3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66f390d32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66f390d32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7afc05f3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7afc05f3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7afc05f3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7afc05f3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7afc05f3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7afc05f3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67afc05f3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67afc05f3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7afc05f3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67afc05f3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7afc05f3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67afc05f3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7afc05f3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67afc05f3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67afc05f3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67afc05f3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67afc05f31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67afc05f31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67afc05f3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67afc05f3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66f390d32c_0_1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66f390d32c_0_1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7afc05f3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67afc05f3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6f390d32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6f390d32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66f390d32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66f390d32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7afc05f3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67afc05f3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67afc05f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67afc05f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67afc05f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67afc05f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atastudio.google.com/reporting/83b8a7b6-346e-4f7f-a1de-3cacf6db8394" TargetMode="External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atastudio.google.com/reporting/83b8a7b6-346e-4f7f-a1de-3cacf6db8394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atastudio.google.com/reporting/83b8a7b6-346e-4f7f-a1de-3cacf6db8394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atastudio.google.com/reporting/13712c05-c2dc-49ea-9108-0b773de37ee7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atastudio.google.com/reporting/13712c05-c2dc-49ea-9108-0b773de37ee7" TargetMode="External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atastudio.google.com/reporting/13712c05-c2dc-49ea-9108-0b773de37ee7" TargetMode="External"/><Relationship Id="rId4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github.com/novianazi/Project_Data_Engineer.gi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2316675" y="1513000"/>
            <a:ext cx="48102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Final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523150" y="4021950"/>
            <a:ext cx="2314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Novian Azi Saiful Anwar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2240350" y="2277450"/>
            <a:ext cx="36225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800"/>
              <a:t>Data Engineer - DigitalSkola</a:t>
            </a:r>
            <a:endParaRPr b="1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805725" y="57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Insert Data To DWH &amp; Local Directory (.csv)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805725" y="1403250"/>
            <a:ext cx="3270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d"/>
              <a:t>Data pada local directory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 rotWithShape="1">
          <a:blip r:embed="rId3">
            <a:alphaModFix/>
          </a:blip>
          <a:srcRect b="0" l="0" r="19865" t="0"/>
          <a:stretch/>
        </p:blipFill>
        <p:spPr>
          <a:xfrm>
            <a:off x="1030325" y="1852650"/>
            <a:ext cx="7524026" cy="28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59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83925" y="1544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/>
              <a:t>Tujuan :</a:t>
            </a:r>
            <a:endParaRPr b="1" sz="16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pelanggan yang membeli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transaksi yang terjadi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barang yang terjual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Flow process</a:t>
            </a:r>
            <a:endParaRPr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1325"/>
            <a:ext cx="8839200" cy="163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lang="id" sz="1265">
                <a:solidFill>
                  <a:srgbClr val="000000"/>
                </a:solidFill>
              </a:rPr>
              <a:t>(MapReduce Process) </a:t>
            </a:r>
            <a:r>
              <a:rPr lang="id" sz="1265">
                <a:solidFill>
                  <a:srgbClr val="000000"/>
                </a:solidFill>
              </a:rPr>
              <a:t>Mendapatkan informasi trend jumlah pelanggan yang membeli</a:t>
            </a:r>
            <a:endParaRPr sz="2972"/>
          </a:p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19117" l="31858" r="21701" t="7579"/>
          <a:stretch/>
        </p:blipFill>
        <p:spPr>
          <a:xfrm>
            <a:off x="1427550" y="1511100"/>
            <a:ext cx="3912101" cy="34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805725" y="1414125"/>
            <a:ext cx="5667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 sz="1265">
                <a:solidFill>
                  <a:srgbClr val="000000"/>
                </a:solidFill>
              </a:rPr>
              <a:t>Mendapatkan informasi trend jumlah pelanggan yang membeli</a:t>
            </a:r>
            <a:endParaRPr sz="2972"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56833" l="0" r="40719" t="0"/>
          <a:stretch/>
        </p:blipFill>
        <p:spPr>
          <a:xfrm>
            <a:off x="1416475" y="2132000"/>
            <a:ext cx="6208426" cy="2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Mendapatkan informasi trend jumlah pelanggan yang membeli</a:t>
            </a:r>
            <a:endParaRPr sz="2972"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29859" l="22439" r="22235" t="22403"/>
          <a:stretch/>
        </p:blipFill>
        <p:spPr>
          <a:xfrm>
            <a:off x="1425225" y="1808925"/>
            <a:ext cx="6443851" cy="312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lang="id" sz="1265">
                <a:solidFill>
                  <a:srgbClr val="000000"/>
                </a:solidFill>
              </a:rPr>
              <a:t>(MapReduce Process)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transaksi yang terjadi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17393" l="32360" r="26251" t="6351"/>
          <a:stretch/>
        </p:blipFill>
        <p:spPr>
          <a:xfrm>
            <a:off x="1383950" y="1580325"/>
            <a:ext cx="4609526" cy="327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805725" y="1414125"/>
            <a:ext cx="7999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transaksi yang terjadi</a:t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45684" l="0" r="35052" t="0"/>
          <a:stretch/>
        </p:blipFill>
        <p:spPr>
          <a:xfrm>
            <a:off x="1340100" y="1808850"/>
            <a:ext cx="6694925" cy="31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transaksi yang terjadi</a:t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 rotWithShape="1">
          <a:blip r:embed="rId4">
            <a:alphaModFix/>
          </a:blip>
          <a:srcRect b="24463" l="22404" r="22508" t="24823"/>
          <a:stretch/>
        </p:blipFill>
        <p:spPr>
          <a:xfrm>
            <a:off x="1449325" y="1896225"/>
            <a:ext cx="5892173" cy="30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lang="id" sz="1265">
                <a:solidFill>
                  <a:srgbClr val="000000"/>
                </a:solidFill>
              </a:rPr>
              <a:t>(MapReduce Process)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barang yang terjual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12983" l="31605" r="17035" t="6676"/>
          <a:stretch/>
        </p:blipFill>
        <p:spPr>
          <a:xfrm>
            <a:off x="1427550" y="1674800"/>
            <a:ext cx="5132602" cy="328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73050" y="2244925"/>
            <a:ext cx="76887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/>
              <a:t>Membuat Arsitektur Data Warehouse untuk Kebutuhan </a:t>
            </a:r>
            <a:r>
              <a:rPr lang="id" sz="2000"/>
              <a:t>Analisa Transaksi Penjualan Produk 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 txBox="1"/>
          <p:nvPr>
            <p:ph idx="1" type="body"/>
          </p:nvPr>
        </p:nvSpPr>
        <p:spPr>
          <a:xfrm>
            <a:off x="805725" y="1414125"/>
            <a:ext cx="7999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barang yang terjual</a:t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42446" l="0" r="40112" t="0"/>
          <a:stretch/>
        </p:blipFill>
        <p:spPr>
          <a:xfrm>
            <a:off x="1470975" y="1928625"/>
            <a:ext cx="5463374" cy="295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MapReduce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Mendapatkan informasi trend jumlah barang yang terjual</a:t>
            </a:r>
            <a:endParaRPr sz="1265">
              <a:solidFill>
                <a:srgbClr val="000000"/>
              </a:solidFill>
            </a:endParaRPr>
          </a:p>
        </p:txBody>
      </p:sp>
      <p:pic>
        <p:nvPicPr>
          <p:cNvPr id="222" name="Google Shape;222;p33"/>
          <p:cNvPicPr preferRelativeResize="0"/>
          <p:nvPr/>
        </p:nvPicPr>
        <p:blipFill rotWithShape="1">
          <a:blip r:embed="rId4">
            <a:alphaModFix/>
          </a:blip>
          <a:srcRect b="10440" l="23067" r="23721" t="21941"/>
          <a:stretch/>
        </p:blipFill>
        <p:spPr>
          <a:xfrm>
            <a:off x="1482025" y="1808925"/>
            <a:ext cx="4511448" cy="32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729450" y="59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</a:t>
            </a:r>
            <a:r>
              <a:rPr lang="id"/>
              <a:t> Processing</a:t>
            </a:r>
            <a:endParaRPr/>
          </a:p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783925" y="15449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/>
              <a:t>Tujuan :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id" sz="1600">
                <a:solidFill>
                  <a:srgbClr val="000000"/>
                </a:solidFill>
              </a:rPr>
              <a:t>Mendapatkan informasi top produk terbanyak yang terbeli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id" sz="1600">
                <a:solidFill>
                  <a:srgbClr val="000000"/>
                </a:solidFill>
              </a:rPr>
              <a:t>Mendapatkan informasi trend jumlah transaksi yang terjadi pada tiap wilayah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id" sz="1600">
                <a:solidFill>
                  <a:srgbClr val="000000"/>
                </a:solidFill>
              </a:rPr>
              <a:t>Mendapatkan informasi distribusi usia dan jenis kelamin pelanggan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</a:t>
            </a:r>
            <a:r>
              <a:rPr lang="id"/>
              <a:t>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Flow process</a:t>
            </a:r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50" y="2070300"/>
            <a:ext cx="7688701" cy="201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</a:t>
            </a:r>
            <a:r>
              <a:rPr lang="id"/>
              <a:t>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id">
                <a:solidFill>
                  <a:srgbClr val="000000"/>
                </a:solidFill>
              </a:rPr>
              <a:t>(Spark Process) </a:t>
            </a:r>
            <a:r>
              <a:rPr lang="id">
                <a:solidFill>
                  <a:srgbClr val="000000"/>
                </a:solidFill>
              </a:rPr>
              <a:t>Mendapatkan informasi top produk terbanyak yang terbeli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 b="19736" l="31797" r="3677" t="7356"/>
          <a:stretch/>
        </p:blipFill>
        <p:spPr>
          <a:xfrm>
            <a:off x="1460250" y="1580325"/>
            <a:ext cx="6167827" cy="33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</a:t>
            </a:r>
            <a:r>
              <a:rPr lang="id"/>
              <a:t>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805725" y="1414125"/>
            <a:ext cx="56673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id">
                <a:solidFill>
                  <a:srgbClr val="000000"/>
                </a:solidFill>
              </a:rPr>
              <a:t>(Output)</a:t>
            </a:r>
            <a:r>
              <a:rPr lang="id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top produk terbanyak yang terbeli</a:t>
            </a:r>
            <a:endParaRPr/>
          </a:p>
        </p:txBody>
      </p:sp>
      <p:pic>
        <p:nvPicPr>
          <p:cNvPr id="249" name="Google Shape;249;p37"/>
          <p:cNvPicPr preferRelativeResize="0"/>
          <p:nvPr/>
        </p:nvPicPr>
        <p:blipFill rotWithShape="1">
          <a:blip r:embed="rId3">
            <a:alphaModFix/>
          </a:blip>
          <a:srcRect b="29138" l="0" r="40112" t="0"/>
          <a:stretch/>
        </p:blipFill>
        <p:spPr>
          <a:xfrm>
            <a:off x="1503675" y="1808925"/>
            <a:ext cx="4784026" cy="318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</a:t>
            </a:r>
            <a:r>
              <a:rPr lang="id"/>
              <a:t>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top produk terbanyak yang terbeli</a:t>
            </a:r>
            <a:endParaRPr sz="2972"/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8276" l="26301" r="17950" t="18350"/>
          <a:stretch/>
        </p:blipFill>
        <p:spPr>
          <a:xfrm>
            <a:off x="1427550" y="1743575"/>
            <a:ext cx="4413374" cy="32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id">
                <a:solidFill>
                  <a:srgbClr val="000000"/>
                </a:solidFill>
              </a:rPr>
              <a:t>(Spark Process) </a:t>
            </a:r>
            <a:r>
              <a:rPr lang="id">
                <a:solidFill>
                  <a:srgbClr val="000000"/>
                </a:solidFill>
              </a:rPr>
              <a:t>Mendapatkan informasi trend jumlah transaksi yang terjadi pada tiap wilayah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10711" l="31982" r="4997" t="7017"/>
          <a:stretch/>
        </p:blipFill>
        <p:spPr>
          <a:xfrm>
            <a:off x="1351275" y="1580325"/>
            <a:ext cx="5296051" cy="325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805725" y="1414125"/>
            <a:ext cx="79449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id">
                <a:solidFill>
                  <a:srgbClr val="000000"/>
                </a:solidFill>
              </a:rPr>
              <a:t>(Output)</a:t>
            </a:r>
            <a:r>
              <a:rPr lang="id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trend jumlah transaksi yang terjadi pada tiap wilayah</a:t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 b="50719" l="0" r="31815" t="0"/>
          <a:stretch/>
        </p:blipFill>
        <p:spPr>
          <a:xfrm>
            <a:off x="1351100" y="1939525"/>
            <a:ext cx="6460123" cy="26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trend jumlah transaksi yang terjadi pada tiap wilayah</a:t>
            </a:r>
            <a:endParaRPr sz="2972"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4">
            <a:alphaModFix/>
          </a:blip>
          <a:srcRect b="8277" l="25896" r="16645" t="18344"/>
          <a:stretch/>
        </p:blipFill>
        <p:spPr>
          <a:xfrm>
            <a:off x="1383950" y="1808925"/>
            <a:ext cx="5492198" cy="313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375" y="59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Tools :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653175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version 3.8.10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 version 1.8.0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PostgreSQL version 14.5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Airflow version 2.4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Kafka version 3.2.3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Apache Spark 3.3.0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id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Data Studio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805725" y="1185525"/>
            <a:ext cx="7574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id">
                <a:solidFill>
                  <a:srgbClr val="000000"/>
                </a:solidFill>
              </a:rPr>
              <a:t>(Spark Process) </a:t>
            </a:r>
            <a:r>
              <a:rPr lang="id">
                <a:solidFill>
                  <a:srgbClr val="000000"/>
                </a:solidFill>
              </a:rPr>
              <a:t>Mendapatkan informasi distribusi usia dan jenis kelamin pelanggan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20741" l="32359" r="5183" t="7686"/>
          <a:stretch/>
        </p:blipFill>
        <p:spPr>
          <a:xfrm>
            <a:off x="1383975" y="1503825"/>
            <a:ext cx="5405002" cy="348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805725" y="1414125"/>
            <a:ext cx="79449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1" lang="id">
                <a:solidFill>
                  <a:srgbClr val="000000"/>
                </a:solidFill>
              </a:rPr>
              <a:t>(Output)</a:t>
            </a:r>
            <a:r>
              <a:rPr lang="id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distribusi usia dan jenis kelamin pelanggan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b="55394" l="0" r="32423" t="0"/>
          <a:stretch/>
        </p:blipFill>
        <p:spPr>
          <a:xfrm>
            <a:off x="1362000" y="1808675"/>
            <a:ext cx="7249800" cy="2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Spark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805725" y="1414125"/>
            <a:ext cx="7596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92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5"/>
              <a:buChar char="●"/>
            </a:pPr>
            <a:r>
              <a:rPr b="1" lang="id" sz="1265">
                <a:solidFill>
                  <a:srgbClr val="000000"/>
                </a:solidFill>
              </a:rPr>
              <a:t>(Output </a:t>
            </a:r>
            <a:r>
              <a:rPr b="1" lang="id" sz="1265" u="sng">
                <a:solidFill>
                  <a:schemeClr val="hlink"/>
                </a:solidFill>
                <a:hlinkClick r:id="rId3"/>
              </a:rPr>
              <a:t>Visualisasi</a:t>
            </a:r>
            <a:r>
              <a:rPr b="1" lang="id" sz="1265">
                <a:solidFill>
                  <a:srgbClr val="000000"/>
                </a:solidFill>
              </a:rPr>
              <a:t>)</a:t>
            </a:r>
            <a:r>
              <a:rPr lang="id" sz="1265">
                <a:solidFill>
                  <a:srgbClr val="000000"/>
                </a:solidFill>
              </a:rPr>
              <a:t> </a:t>
            </a:r>
            <a:r>
              <a:rPr lang="id">
                <a:solidFill>
                  <a:srgbClr val="000000"/>
                </a:solidFill>
              </a:rPr>
              <a:t>Mendapatkan informasi distribusi usia dan jenis kelamin pelanggan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4">
            <a:alphaModFix/>
          </a:blip>
          <a:srcRect b="12951" l="28407" r="20893" t="20149"/>
          <a:stretch/>
        </p:blipFill>
        <p:spPr>
          <a:xfrm>
            <a:off x="1503825" y="1808925"/>
            <a:ext cx="5568499" cy="313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Steraming</a:t>
            </a:r>
            <a:r>
              <a:rPr lang="id"/>
              <a:t>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Flow process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5" y="2004925"/>
            <a:ext cx="79152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Steraming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Producer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 rotWithShape="1">
          <a:blip r:embed="rId3">
            <a:alphaModFix/>
          </a:blip>
          <a:srcRect b="19789" l="32575" r="2480" t="6119"/>
          <a:stretch/>
        </p:blipFill>
        <p:spPr>
          <a:xfrm>
            <a:off x="1373025" y="1808925"/>
            <a:ext cx="5884550" cy="31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Steraming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Consumer</a:t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 rotWithShape="1">
          <a:blip r:embed="rId3">
            <a:alphaModFix/>
          </a:blip>
          <a:srcRect b="15475" l="33183" r="10573" t="6836"/>
          <a:stretch/>
        </p:blipFill>
        <p:spPr>
          <a:xfrm>
            <a:off x="1488075" y="1808925"/>
            <a:ext cx="5104752" cy="313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Steraming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Running Producer &amp; </a:t>
            </a:r>
            <a:r>
              <a:rPr lang="id"/>
              <a:t>Consumer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 rotWithShape="1">
          <a:blip r:embed="rId3">
            <a:alphaModFix/>
          </a:blip>
          <a:srcRect b="25190" l="0" r="2276" t="15128"/>
          <a:stretch/>
        </p:blipFill>
        <p:spPr>
          <a:xfrm>
            <a:off x="1340175" y="1808925"/>
            <a:ext cx="7613275" cy="2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805725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Steraming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805725" y="1414125"/>
            <a:ext cx="32700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Output Streaming Processing Kafka</a:t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 rotWithShape="1">
          <a:blip r:embed="rId3">
            <a:alphaModFix/>
          </a:blip>
          <a:srcRect b="16555" l="0" r="49821" t="0"/>
          <a:stretch/>
        </p:blipFill>
        <p:spPr>
          <a:xfrm>
            <a:off x="1503650" y="1743550"/>
            <a:ext cx="3705226" cy="30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794850" y="599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Airflow</a:t>
            </a:r>
            <a:endParaRPr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4662" l="0" r="16846" t="4453"/>
          <a:stretch/>
        </p:blipFill>
        <p:spPr>
          <a:xfrm>
            <a:off x="904475" y="1302575"/>
            <a:ext cx="5960798" cy="36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Link Github : </a:t>
            </a:r>
            <a:r>
              <a:rPr lang="id" u="sng">
                <a:solidFill>
                  <a:schemeClr val="hlink"/>
                </a:solidFill>
                <a:hlinkClick r:id="rId3"/>
              </a:rPr>
              <a:t>https://github.com/novianazi/Project_Data_Engineer.git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d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525" y="59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DataSet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610250" y="1351275"/>
            <a:ext cx="86742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bigdata_customer.csv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4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Column : {id_customer,name_customer,birthdate_customer,gender_customer,country_customer}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49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Jumlah data : </a:t>
            </a: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424</a:t>
            </a: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.083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89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bigdata_product.csv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Column :{Product,T ype}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Jumlah data :23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bigdata_transaction.csv 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Column :{id_transaction,id_customer,date_transaction,product_transaction,amount_transaction}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Jumlah data : 473.630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b="1"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bigdata_log.csv 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Column :{id_search,date_search,product_search}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-"/>
            </a:pPr>
            <a:r>
              <a:rPr lang="id" sz="1300">
                <a:highlight>
                  <a:srgbClr val="F8F9FA"/>
                </a:highlight>
                <a:latin typeface="Lato"/>
                <a:ea typeface="Lato"/>
                <a:cs typeface="Lato"/>
                <a:sym typeface="Lato"/>
              </a:rPr>
              <a:t>Jumlah data : 13.580.540</a:t>
            </a:r>
            <a:endParaRPr sz="1300">
              <a:highlight>
                <a:srgbClr val="F8F9FA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2"/>
          <p:cNvSpPr txBox="1"/>
          <p:nvPr>
            <p:ph type="ctrTitle"/>
          </p:nvPr>
        </p:nvSpPr>
        <p:spPr>
          <a:xfrm>
            <a:off x="2262200" y="2571750"/>
            <a:ext cx="4810200" cy="1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Terima Kasih</a:t>
            </a:r>
            <a:endParaRPr/>
          </a:p>
        </p:txBody>
      </p:sp>
      <p:sp>
        <p:nvSpPr>
          <p:cNvPr id="350" name="Google Shape;350;p52"/>
          <p:cNvSpPr txBox="1"/>
          <p:nvPr>
            <p:ph idx="1" type="subTitle"/>
          </p:nvPr>
        </p:nvSpPr>
        <p:spPr>
          <a:xfrm>
            <a:off x="6523150" y="4021950"/>
            <a:ext cx="2314500" cy="5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Novian Azi Saiful Anwar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18650" y="62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Flow Process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75" y="1286950"/>
            <a:ext cx="7965899" cy="36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94850" y="57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Dump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94850" y="1381450"/>
            <a:ext cx="7399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d"/>
              <a:t>Menjalankan proses dump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50" y="1785725"/>
            <a:ext cx="7335214" cy="29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55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Dump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28062" l="0" r="4251" t="0"/>
          <a:stretch/>
        </p:blipFill>
        <p:spPr>
          <a:xfrm>
            <a:off x="980600" y="1755825"/>
            <a:ext cx="7050674" cy="321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980600" y="12858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id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Output </a:t>
            </a:r>
            <a:r>
              <a:rPr lang="id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proses dump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523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Insert Data To DWH &amp; Local Directory (.csv)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83950" y="1441200"/>
            <a:ext cx="79557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d"/>
              <a:t>Menjalakan proses insert data ke data warehouse (dwh_digitalskola) dan local directory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-5999" l="0" r="29408" t="0"/>
          <a:stretch/>
        </p:blipFill>
        <p:spPr>
          <a:xfrm>
            <a:off x="1326338" y="1961375"/>
            <a:ext cx="6494926" cy="28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805725" y="57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Insert Data To DWH &amp; Local Directory (.csv)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805725" y="1403250"/>
            <a:ext cx="3270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id"/>
              <a:t>Data pada data warehouse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21172" l="0" r="0" t="0"/>
          <a:stretch/>
        </p:blipFill>
        <p:spPr>
          <a:xfrm>
            <a:off x="1045975" y="1765300"/>
            <a:ext cx="6723751" cy="324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